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3-1.png>
</file>

<file path=ppt/media/image-4-1.png>
</file>

<file path=ppt/media/image-4-2.png>
</file>

<file path=ppt/media/image-4-3.svg>
</file>

<file path=ppt/media/image-5-1.png>
</file>

<file path=ppt/media/image-6-1.png>
</file>

<file path=ppt/media/image-7-1.png>
</file>

<file path=ppt/media/image-7-2.svg>
</file>

<file path=ppt/media/image-7-3.png>
</file>

<file path=ppt/media/image-7-4.svg>
</file>

<file path=ppt/media/image-7-5.png>
</file>

<file path=ppt/media/image-7-6.svg>
</file>

<file path=ppt/media/image-7-7.png>
</file>

<file path=ppt/media/image-7-8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sv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Behavior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BI analysis of customer purchase patterns and revenue trends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578763"/>
            <a:ext cx="6530578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Recommendations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925" y="1656278"/>
            <a:ext cx="1051322" cy="12615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97512" y="1866543"/>
            <a:ext cx="2655332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Promote Subscriptions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1997512" y="2321243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 customer lifetime value through subscription plans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25" y="2917865"/>
            <a:ext cx="1051322" cy="12615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97512" y="3128129"/>
            <a:ext cx="3685818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 High-Revenue Segments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1997512" y="3582829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marketing for adults and middle-aged customers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25" y="4179451"/>
            <a:ext cx="1051322" cy="126158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97512" y="4389715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 Inventory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1997512" y="4844415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on high-performing products like sneakers and coats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25" y="5441037"/>
            <a:ext cx="1051322" cy="126158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97512" y="5651302"/>
            <a:ext cx="3143488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 Shipping Strategy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1997512" y="6106001"/>
            <a:ext cx="1189696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Align shipping options with customer preferences</a:t>
            </a:r>
            <a:endParaRPr lang="en-US" sz="1650" dirty="0"/>
          </a:p>
        </p:txBody>
      </p:sp>
      <p:sp>
        <p:nvSpPr>
          <p:cNvPr id="15" name="Shape 9"/>
          <p:cNvSpPr/>
          <p:nvPr/>
        </p:nvSpPr>
        <p:spPr>
          <a:xfrm>
            <a:off x="735925" y="7044157"/>
            <a:ext cx="13158549" cy="33814"/>
          </a:xfrm>
          <a:prstGeom prst="rect">
            <a:avLst/>
          </a:prstGeom>
          <a:solidFill>
            <a:srgbClr val="C9C2C0">
              <a:alpha val="50000"/>
            </a:srgbClr>
          </a:solidFill>
          <a:ln/>
        </p:spPr>
      </p:sp>
      <p:sp>
        <p:nvSpPr>
          <p:cNvPr id="16" name="Text 10"/>
          <p:cNvSpPr/>
          <p:nvPr/>
        </p:nvSpPr>
        <p:spPr>
          <a:xfrm>
            <a:off x="735925" y="7314367"/>
            <a:ext cx="1315854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Conclusion: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This Power BI analysis provides actionable insights for data-driven business decisions and revenue optimization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04173"/>
            <a:ext cx="1728907" cy="426244"/>
          </a:xfrm>
          <a:prstGeom prst="roundRect">
            <a:avLst>
              <a:gd name="adj" fmla="val 6386"/>
            </a:avLst>
          </a:prstGeom>
          <a:solidFill>
            <a:srgbClr val="33221A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72158"/>
            <a:ext cx="145673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GOALS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211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Analysis Objectives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570083"/>
            <a:ext cx="6407944" cy="2214205"/>
          </a:xfrm>
          <a:prstGeom prst="roundRect">
            <a:avLst>
              <a:gd name="adj" fmla="val 1537"/>
            </a:avLst>
          </a:prstGeom>
          <a:solidFill>
            <a:srgbClr val="373433"/>
          </a:solidFill>
          <a:ln/>
        </p:spPr>
      </p:sp>
      <p:sp>
        <p:nvSpPr>
          <p:cNvPr id="6" name="Shape 4"/>
          <p:cNvSpPr/>
          <p:nvPr/>
        </p:nvSpPr>
        <p:spPr>
          <a:xfrm>
            <a:off x="1020604" y="27968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2983944"/>
            <a:ext cx="306110" cy="30611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20604" y="37041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Patterns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419457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Analyze customer buying behavior and trends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570083"/>
            <a:ext cx="6408063" cy="2214205"/>
          </a:xfrm>
          <a:prstGeom prst="roundRect">
            <a:avLst>
              <a:gd name="adj" fmla="val 1537"/>
            </a:avLst>
          </a:prstGeom>
          <a:solidFill>
            <a:srgbClr val="373433"/>
          </a:solidFill>
          <a:ln/>
        </p:spPr>
      </p:sp>
      <p:sp>
        <p:nvSpPr>
          <p:cNvPr id="11" name="Shape 8"/>
          <p:cNvSpPr/>
          <p:nvPr/>
        </p:nvSpPr>
        <p:spPr>
          <a:xfrm>
            <a:off x="7655362" y="27968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42528" y="2983944"/>
            <a:ext cx="306110" cy="30611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55362" y="37041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7655362" y="419457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Identify high-revenue customer groups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93790" y="5011103"/>
            <a:ext cx="6407944" cy="2214205"/>
          </a:xfrm>
          <a:prstGeom prst="roundRect">
            <a:avLst>
              <a:gd name="adj" fmla="val 1537"/>
            </a:avLst>
          </a:prstGeom>
          <a:solidFill>
            <a:srgbClr val="373433"/>
          </a:solidFill>
          <a:ln/>
        </p:spPr>
      </p:sp>
      <p:sp>
        <p:nvSpPr>
          <p:cNvPr id="16" name="Shape 12"/>
          <p:cNvSpPr/>
          <p:nvPr/>
        </p:nvSpPr>
        <p:spPr>
          <a:xfrm>
            <a:off x="1020604" y="52379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07770" y="5424964"/>
            <a:ext cx="306110" cy="30611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020604" y="61451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1020604" y="6635591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 revenue by product and demographics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7428548" y="5011103"/>
            <a:ext cx="6408063" cy="2214205"/>
          </a:xfrm>
          <a:prstGeom prst="roundRect">
            <a:avLst>
              <a:gd name="adj" fmla="val 1537"/>
            </a:avLst>
          </a:prstGeom>
          <a:solidFill>
            <a:srgbClr val="373433"/>
          </a:solidFill>
          <a:ln/>
        </p:spPr>
      </p:sp>
      <p:sp>
        <p:nvSpPr>
          <p:cNvPr id="21" name="Shape 16"/>
          <p:cNvSpPr/>
          <p:nvPr/>
        </p:nvSpPr>
        <p:spPr>
          <a:xfrm>
            <a:off x="7655362" y="52379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49F8C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42528" y="5424964"/>
            <a:ext cx="306110" cy="30611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655362" y="61451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Insights</a:t>
            </a:r>
            <a:endParaRPr lang="en-US" sz="2200" dirty="0"/>
          </a:p>
        </p:txBody>
      </p:sp>
      <p:sp>
        <p:nvSpPr>
          <p:cNvPr id="24" name="Text 18"/>
          <p:cNvSpPr/>
          <p:nvPr/>
        </p:nvSpPr>
        <p:spPr>
          <a:xfrm>
            <a:off x="7655362" y="663559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Support data-driven decision-making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Overview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Components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demographics (gender, age)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details (items, revenue)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rates applied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status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38632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preferences</a:t>
            </a:r>
            <a:endParaRPr lang="en-US" sz="16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59222" y="529828"/>
            <a:ext cx="1117283" cy="376595"/>
          </a:xfrm>
          <a:prstGeom prst="roundRect">
            <a:avLst>
              <a:gd name="adj" fmla="val 6125"/>
            </a:avLst>
          </a:prstGeom>
          <a:noFill/>
          <a:ln w="7620">
            <a:solidFill>
              <a:srgbClr val="C49F8C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2095" y="641271"/>
            <a:ext cx="153710" cy="1537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12600" y="595074"/>
            <a:ext cx="64103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C49F8C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6159222" y="983218"/>
            <a:ext cx="6926461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Cleaning &amp; Transformation</a:t>
            </a:r>
            <a:endParaRPr lang="en-US" sz="3750" dirty="0"/>
          </a:p>
        </p:txBody>
      </p:sp>
      <p:sp>
        <p:nvSpPr>
          <p:cNvPr id="7" name="Text 3"/>
          <p:cNvSpPr/>
          <p:nvPr/>
        </p:nvSpPr>
        <p:spPr>
          <a:xfrm>
            <a:off x="6159222" y="1872139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6159222" y="2175867"/>
            <a:ext cx="7798356" cy="2286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9" name="Text 5"/>
          <p:cNvSpPr/>
          <p:nvPr/>
        </p:nvSpPr>
        <p:spPr>
          <a:xfrm>
            <a:off x="6159222" y="2317671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6159222" y="2733199"/>
            <a:ext cx="7798356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Imported dataset using Pandas library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6159222" y="3377089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6159222" y="3680817"/>
            <a:ext cx="7798356" cy="2286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3" name="Text 9"/>
          <p:cNvSpPr/>
          <p:nvPr/>
        </p:nvSpPr>
        <p:spPr>
          <a:xfrm>
            <a:off x="6159222" y="3822621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Initial Exploration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6159222" y="4238149"/>
            <a:ext cx="7798356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Used df.info() and .describe() for structure analysis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6159222" y="4882039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6159222" y="5185767"/>
            <a:ext cx="7798356" cy="2286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7" name="Text 13"/>
          <p:cNvSpPr/>
          <p:nvPr/>
        </p:nvSpPr>
        <p:spPr>
          <a:xfrm>
            <a:off x="6159222" y="5327571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Cleaning</a:t>
            </a:r>
            <a:endParaRPr lang="en-US" sz="1850" dirty="0"/>
          </a:p>
        </p:txBody>
      </p:sp>
      <p:sp>
        <p:nvSpPr>
          <p:cNvPr id="18" name="Text 14"/>
          <p:cNvSpPr/>
          <p:nvPr/>
        </p:nvSpPr>
        <p:spPr>
          <a:xfrm>
            <a:off x="6159222" y="5743099"/>
            <a:ext cx="7798356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Handled missing values and corrected data types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6159222" y="6386989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500" dirty="0"/>
          </a:p>
        </p:txBody>
      </p:sp>
      <p:sp>
        <p:nvSpPr>
          <p:cNvPr id="20" name="Shape 16"/>
          <p:cNvSpPr/>
          <p:nvPr/>
        </p:nvSpPr>
        <p:spPr>
          <a:xfrm>
            <a:off x="6159222" y="6690717"/>
            <a:ext cx="7798356" cy="2286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21" name="Text 17"/>
          <p:cNvSpPr/>
          <p:nvPr/>
        </p:nvSpPr>
        <p:spPr>
          <a:xfrm>
            <a:off x="6159222" y="6832521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Standardization</a:t>
            </a:r>
            <a:endParaRPr lang="en-US" sz="1850" dirty="0"/>
          </a:p>
        </p:txBody>
      </p:sp>
      <p:sp>
        <p:nvSpPr>
          <p:cNvPr id="22" name="Text 18"/>
          <p:cNvSpPr/>
          <p:nvPr/>
        </p:nvSpPr>
        <p:spPr>
          <a:xfrm>
            <a:off x="6159222" y="7248049"/>
            <a:ext cx="7798356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Normalized categorical fields for consistency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27503"/>
            <a:ext cx="74778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Dashboard Design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76443"/>
            <a:ext cx="3664744" cy="1730812"/>
          </a:xfrm>
          <a:prstGeom prst="roundRect">
            <a:avLst>
              <a:gd name="adj" fmla="val 1966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KPIs &amp; Metrics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724156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performance indicators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976443"/>
            <a:ext cx="3664863" cy="1730812"/>
          </a:xfrm>
          <a:prstGeom prst="roundRect">
            <a:avLst>
              <a:gd name="adj" fmla="val 1966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 Charts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724156"/>
            <a:ext cx="31502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graphs and tables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1913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Slicers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5681782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Filter data by multiple dimensions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16017" y="405408"/>
            <a:ext cx="939641" cy="277058"/>
          </a:xfrm>
          <a:prstGeom prst="roundRect">
            <a:avLst>
              <a:gd name="adj" fmla="val 6386"/>
            </a:avLst>
          </a:prstGeom>
          <a:solidFill>
            <a:srgbClr val="33221A"/>
          </a:solidFill>
          <a:ln/>
        </p:spPr>
      </p:sp>
      <p:sp>
        <p:nvSpPr>
          <p:cNvPr id="3" name="Text 1"/>
          <p:cNvSpPr/>
          <p:nvPr/>
        </p:nvSpPr>
        <p:spPr>
          <a:xfrm>
            <a:off x="604480" y="449580"/>
            <a:ext cx="762714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INSIGHT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516017" y="741402"/>
            <a:ext cx="5005864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Gender-wise Revenue Analysis</a:t>
            </a:r>
            <a:endParaRPr lang="en-US" sz="2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017" y="1589127"/>
            <a:ext cx="8015168" cy="80151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898374" y="1570673"/>
            <a:ext cx="5086945" cy="635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Male Customers</a:t>
            </a:r>
            <a:endParaRPr lang="en-US" sz="4000" dirty="0"/>
          </a:p>
        </p:txBody>
      </p:sp>
      <p:sp>
        <p:nvSpPr>
          <p:cNvPr id="7" name="Text 4"/>
          <p:cNvSpPr/>
          <p:nvPr/>
        </p:nvSpPr>
        <p:spPr>
          <a:xfrm>
            <a:off x="8898374" y="2353985"/>
            <a:ext cx="522351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Contribute higher revenue share compared to female customers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83602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Group Revenue Contribution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3239214" y="1912025"/>
            <a:ext cx="1630323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94892" y="2405896"/>
            <a:ext cx="318968" cy="3189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96351" y="2138839"/>
            <a:ext cx="22765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Seniors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96351" y="2629257"/>
            <a:ext cx="2276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Moderate contribution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82885" y="3203734"/>
            <a:ext cx="8740378" cy="15240"/>
          </a:xfrm>
          <a:prstGeom prst="roundRect">
            <a:avLst>
              <a:gd name="adj" fmla="val 223256"/>
            </a:avLst>
          </a:prstGeom>
          <a:solidFill>
            <a:srgbClr val="504D4C"/>
          </a:solidFill>
          <a:ln/>
        </p:spPr>
      </p:sp>
      <p:sp>
        <p:nvSpPr>
          <p:cNvPr id="8" name="Shape 5"/>
          <p:cNvSpPr/>
          <p:nvPr/>
        </p:nvSpPr>
        <p:spPr>
          <a:xfrm>
            <a:off x="2424113" y="3332321"/>
            <a:ext cx="3260646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94892" y="3826193"/>
            <a:ext cx="318968" cy="31896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11572" y="3559135"/>
            <a:ext cx="17616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Young Adults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911572" y="4049554"/>
            <a:ext cx="17616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Growing segment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98106" y="4624030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504D4C"/>
          </a:solidFill>
          <a:ln/>
        </p:spPr>
      </p:sp>
      <p:sp>
        <p:nvSpPr>
          <p:cNvPr id="13" name="Shape 9"/>
          <p:cNvSpPr/>
          <p:nvPr/>
        </p:nvSpPr>
        <p:spPr>
          <a:xfrm>
            <a:off x="1608892" y="4752618"/>
            <a:ext cx="4890968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4892" y="5246489"/>
            <a:ext cx="318968" cy="31896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726674" y="4979432"/>
            <a:ext cx="2759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Adults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26674" y="5469850"/>
            <a:ext cx="27592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Highest revenue generators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613207" y="6044327"/>
            <a:ext cx="7110055" cy="15240"/>
          </a:xfrm>
          <a:prstGeom prst="roundRect">
            <a:avLst>
              <a:gd name="adj" fmla="val 223256"/>
            </a:avLst>
          </a:prstGeom>
          <a:solidFill>
            <a:srgbClr val="504D4C"/>
          </a:solidFill>
          <a:ln/>
        </p:spPr>
      </p:sp>
      <p:sp>
        <p:nvSpPr>
          <p:cNvPr id="18" name="Shape 13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95011" y="6666786"/>
            <a:ext cx="318968" cy="31896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42014" y="6399728"/>
            <a:ext cx="25162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Middle-Aged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42014" y="6890147"/>
            <a:ext cx="25162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purchasing power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65052"/>
            <a:ext cx="64263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Top-Performing Products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2734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55913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Sneakers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049554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Leading revenue driver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52734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55913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Coats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049554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High-value purchases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52734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55913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Sweaters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049554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Consistent performer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3407093" y="497943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3407093" y="601122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3407093" y="6501646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sales volume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2936" y="497324"/>
            <a:ext cx="1559243" cy="339804"/>
          </a:xfrm>
          <a:prstGeom prst="roundRect">
            <a:avLst>
              <a:gd name="adj" fmla="val 6387"/>
            </a:avLst>
          </a:prstGeom>
          <a:solidFill>
            <a:srgbClr val="33221A"/>
          </a:solidFill>
          <a:ln/>
        </p:spPr>
      </p:sp>
      <p:sp>
        <p:nvSpPr>
          <p:cNvPr id="3" name="Text 1"/>
          <p:cNvSpPr/>
          <p:nvPr/>
        </p:nvSpPr>
        <p:spPr>
          <a:xfrm>
            <a:off x="741402" y="551498"/>
            <a:ext cx="1342311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CRITICAL FINDING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632936" y="909399"/>
            <a:ext cx="4521279" cy="565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Impact</a:t>
            </a:r>
            <a:endParaRPr lang="en-US" sz="35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936" y="1949053"/>
            <a:ext cx="6461641" cy="64616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814667" y="1949053"/>
            <a:ext cx="6190417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Subscribed customers contribute significantly more revenue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compared to non-subscribed customers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543443" y="1949053"/>
            <a:ext cx="22860" cy="578644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8" name="Text 5"/>
          <p:cNvSpPr/>
          <p:nvPr/>
        </p:nvSpPr>
        <p:spPr>
          <a:xfrm>
            <a:off x="7543443" y="2731056"/>
            <a:ext cx="6461641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plans drive higher customer lifetime value and repeat purchases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2026-01-01T09:07:19Z</dcterms:created>
  <dcterms:modified xsi:type="dcterms:W3CDTF">2026-01-01T09:07:19Z</dcterms:modified>
</cp:coreProperties>
</file>